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89" r:id="rId3"/>
    <p:sldId id="290" r:id="rId4"/>
    <p:sldId id="291" r:id="rId5"/>
    <p:sldId id="292" r:id="rId6"/>
    <p:sldId id="295" r:id="rId7"/>
    <p:sldId id="293" r:id="rId8"/>
    <p:sldId id="296" r:id="rId9"/>
    <p:sldId id="294" r:id="rId10"/>
    <p:sldId id="297" r:id="rId11"/>
    <p:sldId id="285" r:id="rId12"/>
    <p:sldId id="298" r:id="rId13"/>
    <p:sldId id="304" r:id="rId14"/>
    <p:sldId id="299" r:id="rId15"/>
    <p:sldId id="303" r:id="rId16"/>
    <p:sldId id="300" r:id="rId17"/>
    <p:sldId id="273" r:id="rId18"/>
    <p:sldId id="301" r:id="rId19"/>
    <p:sldId id="286" r:id="rId20"/>
    <p:sldId id="302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A3A100"/>
    <a:srgbClr val="663366"/>
    <a:srgbClr val="330F42"/>
    <a:srgbClr val="320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4"/>
    <p:restoredTop sz="94632"/>
  </p:normalViewPr>
  <p:slideViewPr>
    <p:cSldViewPr snapToGrid="0" snapToObjects="1">
      <p:cViewPr>
        <p:scale>
          <a:sx n="88" d="100"/>
          <a:sy n="88" d="100"/>
        </p:scale>
        <p:origin x="1600" y="5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410F9C-3A27-C84F-B27D-9342140F08DB}" type="datetimeFigureOut">
              <a:rPr lang="pt-PT" smtClean="0"/>
              <a:t>19/11/15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6E254-ACB4-B240-BB93-3D6DFACA42B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34047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6E254-ACB4-B240-BB93-3D6DFACA42BA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08672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pt-PT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90110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27212" y="4632792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750361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8593111" y="561668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pt-PT" smtClean="0"/>
              <a:t>Drag picture to placeholder or click icon to add</a:t>
            </a:r>
            <a:endParaRPr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pt-PT" smtClean="0"/>
              <a:t>Click to edit Master text styles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003612" y="3110754"/>
            <a:ext cx="26090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40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pt-PT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11/19/15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62F1D00-BD13-4404-86B0-79703945A0A7}" type="slidenum">
              <a:rPr lang="en-US" smtClean="0"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98893" y="4629149"/>
            <a:ext cx="4038600" cy="933450"/>
          </a:xfrm>
        </p:spPr>
        <p:txBody>
          <a:bodyPr>
            <a:normAutofit/>
          </a:bodyPr>
          <a:lstStyle/>
          <a:p>
            <a:r>
              <a:rPr lang="pt-PT" sz="4000" dirty="0" smtClean="0"/>
              <a:t>Laboratório </a:t>
            </a:r>
            <a:r>
              <a:rPr lang="pt-PT" sz="4000" dirty="0"/>
              <a:t>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98893" y="5562599"/>
            <a:ext cx="3997331" cy="838201"/>
          </a:xfrm>
        </p:spPr>
        <p:txBody>
          <a:bodyPr>
            <a:normAutofit/>
          </a:bodyPr>
          <a:lstStyle/>
          <a:p>
            <a:r>
              <a:rPr lang="pt-PT" sz="2400" smtClean="0">
                <a:latin typeface="+mj-lt"/>
              </a:rPr>
              <a:t>Testes de </a:t>
            </a:r>
            <a:r>
              <a:rPr lang="pt-PT" sz="2400" dirty="0" smtClean="0">
                <a:latin typeface="+mj-lt"/>
              </a:rPr>
              <a:t>usabilidade</a:t>
            </a:r>
            <a:endParaRPr lang="pt-PT" sz="24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2111" y="886558"/>
            <a:ext cx="3725332" cy="269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pt-PT" sz="4400" dirty="0" smtClean="0">
                <a:solidFill>
                  <a:schemeClr val="bg1"/>
                </a:solidFill>
                <a:latin typeface="+mj-lt"/>
              </a:rPr>
              <a:t>Concepção Centrada no Utilizador</a:t>
            </a:r>
            <a:endParaRPr lang="pt-PT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03181" y="2486980"/>
            <a:ext cx="2086725" cy="18004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PT" b="1" dirty="0" smtClean="0">
                <a:solidFill>
                  <a:schemeClr val="bg1"/>
                </a:solidFill>
              </a:rPr>
              <a:t>Grupo 10</a:t>
            </a:r>
          </a:p>
          <a:p>
            <a:pPr>
              <a:lnSpc>
                <a:spcPct val="150000"/>
              </a:lnSpc>
            </a:pPr>
            <a:r>
              <a:rPr lang="pt-PT" sz="1400" dirty="0" smtClean="0">
                <a:solidFill>
                  <a:schemeClr val="bg1"/>
                </a:solidFill>
              </a:rPr>
              <a:t>Pedro Silva, 76066</a:t>
            </a:r>
          </a:p>
          <a:p>
            <a:pPr>
              <a:lnSpc>
                <a:spcPct val="150000"/>
              </a:lnSpc>
            </a:pPr>
            <a:r>
              <a:rPr lang="pt-PT" sz="1400" dirty="0" smtClean="0">
                <a:solidFill>
                  <a:schemeClr val="bg1"/>
                </a:solidFill>
              </a:rPr>
              <a:t>Miguel Cruz, 76102</a:t>
            </a:r>
          </a:p>
          <a:p>
            <a:pPr>
              <a:lnSpc>
                <a:spcPct val="150000"/>
              </a:lnSpc>
            </a:pPr>
            <a:r>
              <a:rPr lang="pt-PT" sz="1400" dirty="0" smtClean="0">
                <a:solidFill>
                  <a:schemeClr val="bg1"/>
                </a:solidFill>
              </a:rPr>
              <a:t>Inês Santos, 76334</a:t>
            </a:r>
          </a:p>
          <a:p>
            <a:pPr>
              <a:lnSpc>
                <a:spcPct val="150000"/>
              </a:lnSpc>
            </a:pPr>
            <a:r>
              <a:rPr lang="pt-PT" sz="1400" dirty="0" smtClean="0">
                <a:solidFill>
                  <a:schemeClr val="bg1"/>
                </a:solidFill>
              </a:rPr>
              <a:t>Daniel Trindade, 76349</a:t>
            </a:r>
            <a:endParaRPr lang="pt-PT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56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741" y="645459"/>
            <a:ext cx="5369859" cy="5501561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688323" y="1012815"/>
            <a:ext cx="1663606" cy="573937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33703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Testes de Usabilidade </a:t>
            </a:r>
            <a:r>
              <a:rPr lang="pt-PT" dirty="0" smtClean="0"/>
              <a:t>		</a:t>
            </a:r>
            <a:r>
              <a:rPr lang="pt-PT" dirty="0" smtClean="0"/>
              <a:t>4/8</a:t>
            </a:r>
            <a:endParaRPr lang="pt-PT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98473" y="1214717"/>
            <a:ext cx="7556313" cy="838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sz="2400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Inscrever no curso</a:t>
            </a:r>
            <a:endParaRPr lang="pt-PT" sz="2400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  <p:sp>
        <p:nvSpPr>
          <p:cNvPr id="9" name="Marcador de Posição de Conteúdo 2"/>
          <p:cNvSpPr>
            <a:spLocks noGrp="1"/>
          </p:cNvSpPr>
          <p:nvPr>
            <p:ph idx="1"/>
          </p:nvPr>
        </p:nvSpPr>
        <p:spPr>
          <a:xfrm>
            <a:off x="498473" y="1819836"/>
            <a:ext cx="8348992" cy="2604247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pt-PT" sz="1400" b="1" dirty="0" smtClean="0">
                <a:solidFill>
                  <a:schemeClr val="accent1"/>
                </a:solidFill>
              </a:rPr>
              <a:t>Atributo: </a:t>
            </a:r>
            <a:r>
              <a:rPr lang="pt-PT" sz="1400" dirty="0"/>
              <a:t>Facilidade em inscrever num curso para o frequentar</a:t>
            </a:r>
            <a:endParaRPr lang="en-US" sz="1400" dirty="0"/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pt-PT" sz="1400" b="1" dirty="0" smtClean="0">
                <a:solidFill>
                  <a:schemeClr val="accent1"/>
                </a:solidFill>
              </a:rPr>
              <a:t>Medida </a:t>
            </a:r>
            <a:r>
              <a:rPr lang="pt-PT" sz="1400" b="1" dirty="0">
                <a:solidFill>
                  <a:schemeClr val="accent1"/>
                </a:solidFill>
              </a:rPr>
              <a:t>1:</a:t>
            </a:r>
            <a:r>
              <a:rPr lang="pt-PT" sz="1400" dirty="0">
                <a:solidFill>
                  <a:schemeClr val="accent1"/>
                </a:solidFill>
              </a:rPr>
              <a:t> </a:t>
            </a:r>
            <a:r>
              <a:rPr lang="pt-PT" sz="1400" dirty="0"/>
              <a:t> Tempo até concluir o registo, excluindo o preenchimento de cada campo.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pt-PT" sz="1400" b="1" dirty="0">
                <a:solidFill>
                  <a:schemeClr val="accent1"/>
                </a:solidFill>
              </a:rPr>
              <a:t>Medida 2:</a:t>
            </a:r>
            <a:r>
              <a:rPr lang="pt-PT" sz="1400" dirty="0">
                <a:solidFill>
                  <a:schemeClr val="accent1"/>
                </a:solidFill>
              </a:rPr>
              <a:t> </a:t>
            </a:r>
            <a:r>
              <a:rPr lang="pt-PT" sz="1400" dirty="0"/>
              <a:t> Número de erros cometidos até </a:t>
            </a:r>
            <a:r>
              <a:rPr lang="pt-PT" sz="1400" dirty="0" smtClean="0"/>
              <a:t>fazer inscrição para frequentar.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pt-PT" sz="1400" b="1" dirty="0" smtClean="0">
                <a:solidFill>
                  <a:schemeClr val="accent1"/>
                </a:solidFill>
              </a:rPr>
              <a:t>Medida </a:t>
            </a:r>
            <a:r>
              <a:rPr lang="pt-PT" sz="1400" b="1" dirty="0">
                <a:solidFill>
                  <a:schemeClr val="accent1"/>
                </a:solidFill>
              </a:rPr>
              <a:t>3:</a:t>
            </a:r>
            <a:r>
              <a:rPr lang="pt-PT" sz="1400" dirty="0">
                <a:solidFill>
                  <a:schemeClr val="accent1"/>
                </a:solidFill>
              </a:rPr>
              <a:t> </a:t>
            </a:r>
            <a:r>
              <a:rPr lang="pt-PT" sz="1400" dirty="0"/>
              <a:t> Número de cliques necessários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pt-PT" sz="1400" b="1" dirty="0" smtClean="0">
                <a:solidFill>
                  <a:schemeClr val="accent1"/>
                </a:solidFill>
              </a:rPr>
              <a:t>Método </a:t>
            </a:r>
            <a:r>
              <a:rPr lang="pt-PT" sz="1400" b="1" dirty="0">
                <a:solidFill>
                  <a:schemeClr val="accent1"/>
                </a:solidFill>
              </a:rPr>
              <a:t>de </a:t>
            </a:r>
            <a:r>
              <a:rPr lang="pt-PT" sz="1400" b="1" dirty="0" smtClean="0">
                <a:solidFill>
                  <a:schemeClr val="accent1"/>
                </a:solidFill>
              </a:rPr>
              <a:t>medição: </a:t>
            </a:r>
            <a:r>
              <a:rPr lang="pt-PT" sz="1400" dirty="0"/>
              <a:t>Estando na página de um curso (por exemplo, </a:t>
            </a:r>
            <a:r>
              <a:rPr lang="pt-PT" sz="1400" dirty="0" smtClean="0"/>
              <a:t>Agricultura), </a:t>
            </a:r>
            <a:r>
              <a:rPr lang="pt-PT" sz="1400" dirty="0"/>
              <a:t>clicar no botão </a:t>
            </a:r>
            <a:r>
              <a:rPr lang="pt-PT" sz="1400" dirty="0" smtClean="0"/>
              <a:t>“Frequentar Curso”, </a:t>
            </a:r>
            <a:r>
              <a:rPr lang="pt-PT" sz="1400" dirty="0"/>
              <a:t>excluindo tempo de ler descrições ou ver vídeos de </a:t>
            </a:r>
            <a:r>
              <a:rPr lang="pt-PT" sz="1400" dirty="0" smtClean="0"/>
              <a:t>apresentação, tendo em conta que j</a:t>
            </a:r>
            <a:r>
              <a:rPr lang="pt-PT" sz="1400" dirty="0" smtClean="0"/>
              <a:t>á entrou na sua conta , ou seja, tem o “login” feito</a:t>
            </a:r>
            <a:r>
              <a:rPr lang="pt-PT" sz="1400" dirty="0" smtClean="0"/>
              <a:t>.</a:t>
            </a:r>
            <a:endParaRPr lang="pt-PT" sz="1400" dirty="0" smtClean="0"/>
          </a:p>
        </p:txBody>
      </p:sp>
      <p:graphicFrame>
        <p:nvGraphicFramePr>
          <p:cNvPr id="7" name="Tabe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42322"/>
              </p:ext>
            </p:extLst>
          </p:nvPr>
        </p:nvGraphicFramePr>
        <p:xfrm>
          <a:off x="700176" y="4563037"/>
          <a:ext cx="7354610" cy="208076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1728"/>
                <a:gridCol w="1237129"/>
                <a:gridCol w="1264024"/>
                <a:gridCol w="739588"/>
                <a:gridCol w="995083"/>
                <a:gridCol w="874060"/>
                <a:gridCol w="1142998"/>
              </a:tblGrid>
              <a:tr h="332174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Tempo (Medida</a:t>
                      </a:r>
                      <a:r>
                        <a:rPr lang="pt-PT" sz="1400" baseline="0" dirty="0" smtClean="0"/>
                        <a:t> 1)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Erros (Medida</a:t>
                      </a:r>
                      <a:r>
                        <a:rPr lang="pt-PT" sz="1400" baseline="0" dirty="0" smtClean="0"/>
                        <a:t> 2)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Cliques (Medida</a:t>
                      </a:r>
                      <a:r>
                        <a:rPr lang="pt-PT" sz="1400" baseline="0" dirty="0" smtClean="0"/>
                        <a:t> 3)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62589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smtClean="0"/>
                        <a:t>Professor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Actual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30</a:t>
                      </a:r>
                      <a:r>
                        <a:rPr lang="pt-PT" sz="1400" b="0" baseline="0" dirty="0" smtClean="0"/>
                        <a:t> segundos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20 segundos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b="0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2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Aceitável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40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Objectivo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20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76039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Ideal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6956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853" y="466233"/>
            <a:ext cx="5032935" cy="5948014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140606" y="1819639"/>
            <a:ext cx="937465" cy="34533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26596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Perspectiva dos alunos 		5/6</a:t>
            </a:r>
            <a:endParaRPr lang="pt-PT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98473" y="1214717"/>
            <a:ext cx="7556313" cy="838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sz="2400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Iniciar visualização do vídeo</a:t>
            </a:r>
            <a:endParaRPr lang="pt-PT" sz="2400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  <p:sp>
        <p:nvSpPr>
          <p:cNvPr id="7" name="Marcador de Posição de Conteúdo 2"/>
          <p:cNvSpPr txBox="1">
            <a:spLocks/>
          </p:cNvSpPr>
          <p:nvPr/>
        </p:nvSpPr>
        <p:spPr>
          <a:xfrm>
            <a:off x="498473" y="1813586"/>
            <a:ext cx="8228668" cy="24966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400" b="1" dirty="0" smtClean="0">
                <a:solidFill>
                  <a:schemeClr val="accent1"/>
                </a:solidFill>
              </a:rPr>
              <a:t>Atributo: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 smtClean="0"/>
              <a:t>Facilidade em iniciar a visualização de um vídeo</a:t>
            </a:r>
            <a:endParaRPr lang="en-US" sz="1400" dirty="0" smtClean="0"/>
          </a:p>
          <a:p>
            <a:r>
              <a:rPr lang="pt-PT" sz="1400" b="1" dirty="0" smtClean="0">
                <a:solidFill>
                  <a:schemeClr val="accent1"/>
                </a:solidFill>
              </a:rPr>
              <a:t>Medida 1: </a:t>
            </a:r>
            <a:r>
              <a:rPr lang="pt-PT" sz="1400" dirty="0" smtClean="0"/>
              <a:t>Tempo que demora a identificar e selecionar o botão de “play” para inicializar a visualização do vídeo.</a:t>
            </a:r>
          </a:p>
          <a:p>
            <a:r>
              <a:rPr lang="pt-PT" sz="1400" b="1" dirty="0">
                <a:solidFill>
                  <a:schemeClr val="accent1"/>
                </a:solidFill>
              </a:rPr>
              <a:t>Medida </a:t>
            </a:r>
            <a:r>
              <a:rPr lang="pt-PT" sz="1400" b="1" dirty="0" smtClean="0">
                <a:solidFill>
                  <a:schemeClr val="accent1"/>
                </a:solidFill>
              </a:rPr>
              <a:t>2: </a:t>
            </a:r>
            <a:r>
              <a:rPr lang="pt-PT" sz="1400" dirty="0"/>
              <a:t>Número de erros </a:t>
            </a:r>
            <a:r>
              <a:rPr lang="pt-PT" sz="1400" dirty="0" smtClean="0"/>
              <a:t>cometidos</a:t>
            </a:r>
          </a:p>
          <a:p>
            <a:r>
              <a:rPr lang="pt-PT" sz="1400" b="1" dirty="0">
                <a:solidFill>
                  <a:schemeClr val="accent1"/>
                </a:solidFill>
              </a:rPr>
              <a:t>Medida </a:t>
            </a:r>
            <a:r>
              <a:rPr lang="pt-PT" sz="1400" b="1" dirty="0" smtClean="0">
                <a:solidFill>
                  <a:schemeClr val="accent1"/>
                </a:solidFill>
              </a:rPr>
              <a:t>3: </a:t>
            </a:r>
            <a:r>
              <a:rPr lang="pt-PT" sz="1400" dirty="0"/>
              <a:t>Número de cliques necessários </a:t>
            </a:r>
            <a:endParaRPr lang="pt-PT" sz="1400" dirty="0" smtClean="0"/>
          </a:p>
          <a:p>
            <a:r>
              <a:rPr lang="pt-PT" sz="1400" b="1" dirty="0" smtClean="0">
                <a:solidFill>
                  <a:schemeClr val="accent1"/>
                </a:solidFill>
              </a:rPr>
              <a:t>Método da Medição: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 smtClean="0"/>
              <a:t>Identificar o botão de “Play” e visualizar </a:t>
            </a:r>
            <a:r>
              <a:rPr lang="pt-PT" sz="1400" dirty="0" smtClean="0"/>
              <a:t>o conteúdo do v</a:t>
            </a:r>
            <a:r>
              <a:rPr lang="pt-PT" sz="1400" dirty="0" smtClean="0"/>
              <a:t>ídeo</a:t>
            </a:r>
            <a:r>
              <a:rPr lang="pt-PT" sz="1400" dirty="0" smtClean="0"/>
              <a:t>.</a:t>
            </a:r>
            <a:endParaRPr lang="en-US" sz="1400" dirty="0" smtClean="0"/>
          </a:p>
          <a:p>
            <a:endParaRPr lang="pt-BR" sz="1400" dirty="0"/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939089"/>
              </p:ext>
            </p:extLst>
          </p:nvPr>
        </p:nvGraphicFramePr>
        <p:xfrm>
          <a:off x="700176" y="4466234"/>
          <a:ext cx="7354610" cy="208076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1728"/>
                <a:gridCol w="1237129"/>
                <a:gridCol w="1264024"/>
                <a:gridCol w="739588"/>
                <a:gridCol w="995083"/>
                <a:gridCol w="874060"/>
                <a:gridCol w="1142998"/>
              </a:tblGrid>
              <a:tr h="332174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Tempo (Medida</a:t>
                      </a:r>
                      <a:r>
                        <a:rPr lang="pt-PT" sz="1400" baseline="0" dirty="0" smtClean="0"/>
                        <a:t> 1)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Erros (Medida</a:t>
                      </a:r>
                      <a:r>
                        <a:rPr lang="pt-PT" sz="1400" baseline="0" dirty="0" smtClean="0"/>
                        <a:t> 2)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Cliques (Medida</a:t>
                      </a:r>
                      <a:r>
                        <a:rPr lang="pt-PT" sz="1400" baseline="0" dirty="0" smtClean="0"/>
                        <a:t> 3)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62589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smtClean="0"/>
                        <a:t>Professor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Actual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15</a:t>
                      </a:r>
                      <a:r>
                        <a:rPr lang="pt-PT" sz="1400" b="0" baseline="0" dirty="0" smtClean="0"/>
                        <a:t> segundos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10 segundos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0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b="0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Aceitável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30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Objectivo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15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76039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Ideal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067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936" y="282387"/>
            <a:ext cx="5274982" cy="6234069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784724" y="3293987"/>
            <a:ext cx="292006" cy="26465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7686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Perspectiva dos alunos 		6/6</a:t>
            </a:r>
            <a:endParaRPr lang="pt-PT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98473" y="1214717"/>
            <a:ext cx="7556313" cy="838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sz="2400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Ver perfil da conta</a:t>
            </a:r>
            <a:endParaRPr lang="pt-PT" sz="2400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  <p:sp>
        <p:nvSpPr>
          <p:cNvPr id="6" name="Marcador de Posição de Conteúdo 2"/>
          <p:cNvSpPr txBox="1">
            <a:spLocks noGrp="1"/>
          </p:cNvSpPr>
          <p:nvPr>
            <p:ph idx="1"/>
          </p:nvPr>
        </p:nvSpPr>
        <p:spPr>
          <a:xfrm>
            <a:off x="498472" y="1846731"/>
            <a:ext cx="7556313" cy="25163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400" b="1" dirty="0" smtClean="0">
                <a:solidFill>
                  <a:schemeClr val="accent1"/>
                </a:solidFill>
              </a:rPr>
              <a:t>Atributo: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 smtClean="0"/>
              <a:t>Facilidade em visualizar o perfil da sua conta.</a:t>
            </a:r>
            <a:endParaRPr lang="en-US" sz="1400" dirty="0" smtClean="0"/>
          </a:p>
          <a:p>
            <a:r>
              <a:rPr lang="pt-PT" sz="1400" b="1" dirty="0" smtClean="0">
                <a:solidFill>
                  <a:schemeClr val="accent1"/>
                </a:solidFill>
              </a:rPr>
              <a:t>Medida 1: </a:t>
            </a:r>
            <a:r>
              <a:rPr lang="pt-PT" sz="1400" dirty="0" smtClean="0"/>
              <a:t>Tempo que demora a identificar e selecionar o botão de “Consultar Conta” para visualizar o seu perfil.</a:t>
            </a:r>
          </a:p>
          <a:p>
            <a:r>
              <a:rPr lang="pt-PT" sz="1400" b="1" dirty="0">
                <a:solidFill>
                  <a:schemeClr val="accent1"/>
                </a:solidFill>
              </a:rPr>
              <a:t>Medida </a:t>
            </a:r>
            <a:r>
              <a:rPr lang="pt-PT" sz="1400" b="1" dirty="0" smtClean="0">
                <a:solidFill>
                  <a:schemeClr val="accent1"/>
                </a:solidFill>
              </a:rPr>
              <a:t>2: </a:t>
            </a:r>
            <a:r>
              <a:rPr lang="pt-PT" sz="1400" dirty="0"/>
              <a:t>Número de erros </a:t>
            </a:r>
            <a:r>
              <a:rPr lang="pt-PT" sz="1400" dirty="0" smtClean="0"/>
              <a:t>cometidos</a:t>
            </a:r>
          </a:p>
          <a:p>
            <a:r>
              <a:rPr lang="pt-PT" sz="1400" b="1" dirty="0">
                <a:solidFill>
                  <a:schemeClr val="accent1"/>
                </a:solidFill>
              </a:rPr>
              <a:t>Medida </a:t>
            </a:r>
            <a:r>
              <a:rPr lang="pt-PT" sz="1400" b="1" dirty="0" smtClean="0">
                <a:solidFill>
                  <a:schemeClr val="accent1"/>
                </a:solidFill>
              </a:rPr>
              <a:t>3: </a:t>
            </a:r>
            <a:r>
              <a:rPr lang="pt-PT" sz="1400" dirty="0"/>
              <a:t>Número de cliques necessários </a:t>
            </a:r>
            <a:endParaRPr lang="pt-PT" sz="1400" dirty="0" smtClean="0"/>
          </a:p>
          <a:p>
            <a:r>
              <a:rPr lang="pt-PT" sz="1400" b="1" dirty="0" smtClean="0">
                <a:solidFill>
                  <a:schemeClr val="accent1"/>
                </a:solidFill>
              </a:rPr>
              <a:t>Método da Medição: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 smtClean="0"/>
              <a:t>Identificar o botão de “</a:t>
            </a:r>
            <a:r>
              <a:rPr lang="pt-PT" sz="1400" dirty="0"/>
              <a:t>Consultar Conta</a:t>
            </a:r>
            <a:r>
              <a:rPr lang="pt-PT" sz="1400" dirty="0" smtClean="0"/>
              <a:t>” e visualizar o seu perfil.</a:t>
            </a:r>
            <a:endParaRPr lang="en-US" sz="1400" dirty="0" smtClean="0"/>
          </a:p>
          <a:p>
            <a:endParaRPr lang="pt-BR" sz="1400" dirty="0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4302032"/>
              </p:ext>
            </p:extLst>
          </p:nvPr>
        </p:nvGraphicFramePr>
        <p:xfrm>
          <a:off x="612771" y="4497592"/>
          <a:ext cx="7354610" cy="208076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1728"/>
                <a:gridCol w="1237129"/>
                <a:gridCol w="1264024"/>
                <a:gridCol w="739588"/>
                <a:gridCol w="995083"/>
                <a:gridCol w="874060"/>
                <a:gridCol w="1142998"/>
              </a:tblGrid>
              <a:tr h="332174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Tempo (Medida</a:t>
                      </a:r>
                      <a:r>
                        <a:rPr lang="pt-PT" sz="1400" baseline="0" dirty="0" smtClean="0"/>
                        <a:t> 1)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Erros (Medida</a:t>
                      </a:r>
                      <a:r>
                        <a:rPr lang="pt-PT" sz="1400" baseline="0" dirty="0" smtClean="0"/>
                        <a:t> 2)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Cliques (Medida</a:t>
                      </a:r>
                      <a:r>
                        <a:rPr lang="pt-PT" sz="1400" baseline="0" dirty="0" smtClean="0"/>
                        <a:t> 3)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62589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smtClean="0"/>
                        <a:t>Professor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Actual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15</a:t>
                      </a:r>
                      <a:r>
                        <a:rPr lang="pt-PT" sz="1400" b="0" baseline="0" dirty="0" smtClean="0"/>
                        <a:t> segundos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10 segundos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0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b="0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Aceitável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30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Objectivo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15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76039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Ideal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309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635" y="497541"/>
            <a:ext cx="5499438" cy="5634318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5428878" y="927305"/>
            <a:ext cx="918134" cy="49808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5801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498473" y="1214717"/>
            <a:ext cx="7556313" cy="838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sz="2400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Criar </a:t>
            </a:r>
            <a:r>
              <a:rPr lang="pt-PT" sz="2400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curso (Apenas para Professores)</a:t>
            </a:r>
            <a:endParaRPr lang="pt-PT" sz="2400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  <p:sp>
        <p:nvSpPr>
          <p:cNvPr id="6" name="Marcador de Posição de Conteúdo 2"/>
          <p:cNvSpPr txBox="1">
            <a:spLocks/>
          </p:cNvSpPr>
          <p:nvPr/>
        </p:nvSpPr>
        <p:spPr>
          <a:xfrm>
            <a:off x="498473" y="1901634"/>
            <a:ext cx="8120648" cy="22926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pt-PT" sz="1400" b="1" dirty="0" smtClean="0">
                <a:solidFill>
                  <a:schemeClr val="accent1"/>
                </a:solidFill>
              </a:rPr>
              <a:t>Atributo: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 smtClean="0"/>
              <a:t>Facilidade em criar um curso.</a:t>
            </a:r>
            <a:endParaRPr lang="en-US" sz="1400" dirty="0" smtClean="0"/>
          </a:p>
          <a:p>
            <a:pPr>
              <a:spcBef>
                <a:spcPts val="1400"/>
              </a:spcBef>
            </a:pPr>
            <a:r>
              <a:rPr lang="pt-PT" sz="1400" b="1" dirty="0" smtClean="0">
                <a:solidFill>
                  <a:schemeClr val="accent1"/>
                </a:solidFill>
              </a:rPr>
              <a:t>Medida 1: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/>
              <a:t>Tempo que demora a identificar e </a:t>
            </a:r>
            <a:r>
              <a:rPr lang="pt-PT" sz="1400" dirty="0" err="1"/>
              <a:t>seleccionar</a:t>
            </a:r>
            <a:r>
              <a:rPr lang="pt-PT" sz="1400" dirty="0"/>
              <a:t> o botão “Criar </a:t>
            </a:r>
            <a:r>
              <a:rPr lang="pt-PT" sz="1400" dirty="0" smtClean="0"/>
              <a:t>Curso” e </a:t>
            </a:r>
            <a:r>
              <a:rPr lang="pt-PT" sz="1400" dirty="0"/>
              <a:t>preencher os dados sobre o novo </a:t>
            </a:r>
            <a:r>
              <a:rPr lang="pt-PT" sz="1400" dirty="0" smtClean="0"/>
              <a:t>curso.</a:t>
            </a:r>
            <a:endParaRPr lang="pt-PT" sz="1400" dirty="0"/>
          </a:p>
          <a:p>
            <a:pPr>
              <a:spcBef>
                <a:spcPts val="1400"/>
              </a:spcBef>
            </a:pPr>
            <a:r>
              <a:rPr lang="pt-PT" sz="1400" b="1" dirty="0" smtClean="0">
                <a:solidFill>
                  <a:schemeClr val="accent1"/>
                </a:solidFill>
              </a:rPr>
              <a:t>Medida </a:t>
            </a:r>
            <a:r>
              <a:rPr lang="pt-PT" sz="1400" b="1" dirty="0" smtClean="0">
                <a:solidFill>
                  <a:schemeClr val="accent1"/>
                </a:solidFill>
              </a:rPr>
              <a:t>2: </a:t>
            </a:r>
            <a:r>
              <a:rPr lang="pt-PT" sz="1400" dirty="0"/>
              <a:t>Número de erros cometidos</a:t>
            </a:r>
            <a:r>
              <a:rPr lang="pt-PT" sz="1400" dirty="0" smtClean="0"/>
              <a:t>.</a:t>
            </a:r>
            <a:endParaRPr lang="pt-PT" sz="1400" b="1" dirty="0" smtClean="0">
              <a:solidFill>
                <a:schemeClr val="accent1"/>
              </a:solidFill>
            </a:endParaRPr>
          </a:p>
          <a:p>
            <a:pPr>
              <a:spcBef>
                <a:spcPts val="1400"/>
              </a:spcBef>
            </a:pPr>
            <a:r>
              <a:rPr lang="pt-PT" sz="1400" b="1" dirty="0" smtClean="0">
                <a:solidFill>
                  <a:schemeClr val="accent1"/>
                </a:solidFill>
              </a:rPr>
              <a:t>Medida </a:t>
            </a:r>
            <a:r>
              <a:rPr lang="pt-PT" sz="1400" b="1" dirty="0">
                <a:solidFill>
                  <a:schemeClr val="accent1"/>
                </a:solidFill>
              </a:rPr>
              <a:t>3</a:t>
            </a:r>
            <a:r>
              <a:rPr lang="pt-PT" sz="1400" b="1" dirty="0" smtClean="0">
                <a:solidFill>
                  <a:schemeClr val="accent1"/>
                </a:solidFill>
              </a:rPr>
              <a:t>: 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 smtClean="0"/>
              <a:t>N</a:t>
            </a:r>
            <a:r>
              <a:rPr lang="pt-PT" sz="1400" dirty="0" smtClean="0"/>
              <a:t>úmero</a:t>
            </a:r>
            <a:r>
              <a:rPr lang="pt-PT" sz="1400" dirty="0" smtClean="0"/>
              <a:t> </a:t>
            </a:r>
            <a:r>
              <a:rPr lang="pt-PT" sz="1400" dirty="0" smtClean="0"/>
              <a:t>de cliques feitos até concluir tarefa.</a:t>
            </a:r>
            <a:endParaRPr lang="en-US" sz="1400" dirty="0" smtClean="0"/>
          </a:p>
          <a:p>
            <a:pPr>
              <a:spcBef>
                <a:spcPts val="1400"/>
              </a:spcBef>
            </a:pPr>
            <a:r>
              <a:rPr lang="pt-PT" sz="1400" b="1" dirty="0" smtClean="0">
                <a:solidFill>
                  <a:schemeClr val="accent1"/>
                </a:solidFill>
              </a:rPr>
              <a:t>Método da Medição: </a:t>
            </a:r>
            <a:r>
              <a:rPr lang="pt-PT" sz="1400" dirty="0"/>
              <a:t>Criar um curso dedicado ao campo de Agricultura. </a:t>
            </a:r>
            <a:r>
              <a:rPr lang="pt-PT" sz="1400" dirty="0" smtClean="0"/>
              <a:t>Devem </a:t>
            </a:r>
            <a:r>
              <a:rPr lang="pt-PT" sz="1400" dirty="0"/>
              <a:t>de ser dadas informações quanto ao número de aulas, custo do </a:t>
            </a:r>
            <a:r>
              <a:rPr lang="pt-PT" sz="1400" dirty="0" smtClean="0"/>
              <a:t>curso e </a:t>
            </a:r>
            <a:r>
              <a:rPr lang="pt-PT" sz="1400" dirty="0" smtClean="0"/>
              <a:t>informação sobre o </a:t>
            </a:r>
            <a:r>
              <a:rPr lang="pt-PT" sz="1400" dirty="0" smtClean="0"/>
              <a:t>curso. </a:t>
            </a:r>
            <a:endParaRPr lang="en-US" sz="1400" dirty="0" smtClean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</p:spPr>
        <p:txBody>
          <a:bodyPr/>
          <a:lstStyle/>
          <a:p>
            <a:r>
              <a:rPr lang="pt-PT" dirty="0"/>
              <a:t>Testes de Usabilidade </a:t>
            </a:r>
            <a:r>
              <a:rPr lang="pt-PT" dirty="0" smtClean="0"/>
              <a:t>		</a:t>
            </a:r>
            <a:r>
              <a:rPr lang="pt-PT" dirty="0"/>
              <a:t>7</a:t>
            </a:r>
            <a:r>
              <a:rPr lang="pt-PT" dirty="0" smtClean="0"/>
              <a:t>/8</a:t>
            </a:r>
            <a:endParaRPr lang="pt-PT" dirty="0"/>
          </a:p>
        </p:txBody>
      </p:sp>
      <p:graphicFrame>
        <p:nvGraphicFramePr>
          <p:cNvPr id="9" name="Tabela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2022497"/>
              </p:ext>
            </p:extLst>
          </p:nvPr>
        </p:nvGraphicFramePr>
        <p:xfrm>
          <a:off x="700176" y="4466739"/>
          <a:ext cx="7354610" cy="21413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1728"/>
                <a:gridCol w="2501153"/>
                <a:gridCol w="1734671"/>
                <a:gridCol w="2017058"/>
              </a:tblGrid>
              <a:tr h="392711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Tempo (Medida</a:t>
                      </a:r>
                      <a:r>
                        <a:rPr lang="pt-PT" sz="1400" baseline="0" dirty="0" smtClean="0"/>
                        <a:t> 1)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Erros (Medida</a:t>
                      </a:r>
                      <a:r>
                        <a:rPr lang="pt-PT" sz="1400" baseline="0" dirty="0" smtClean="0"/>
                        <a:t> 2)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Cliques (Medida</a:t>
                      </a:r>
                      <a:r>
                        <a:rPr lang="pt-PT" sz="1400" baseline="0" dirty="0" smtClean="0"/>
                        <a:t> 3)</a:t>
                      </a:r>
                      <a:endParaRPr lang="pt-PT" sz="1400" dirty="0"/>
                    </a:p>
                  </a:txBody>
                  <a:tcPr/>
                </a:tc>
              </a:tr>
              <a:tr h="362589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smtClean="0"/>
                        <a:t>Professor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Actual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2 minutos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0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</a:t>
                      </a:r>
                      <a:endParaRPr lang="pt-PT" sz="1400" b="0" dirty="0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Aceitável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 minutos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Objectivo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 minutos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</a:tr>
              <a:tr h="376039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Ideal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 minutos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155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201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498473" y="1214717"/>
            <a:ext cx="7556313" cy="838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sz="2400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Adicionar </a:t>
            </a:r>
            <a:r>
              <a:rPr lang="pt-PT" sz="2400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aulas (Apenas para Professores)</a:t>
            </a:r>
            <a:endParaRPr lang="pt-PT" sz="2400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  <p:sp>
        <p:nvSpPr>
          <p:cNvPr id="6" name="Marcador de Posição de Conteúdo 2"/>
          <p:cNvSpPr txBox="1">
            <a:spLocks/>
          </p:cNvSpPr>
          <p:nvPr/>
        </p:nvSpPr>
        <p:spPr>
          <a:xfrm>
            <a:off x="377893" y="1785109"/>
            <a:ext cx="8272621" cy="2552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pt-PT" sz="1400" b="1" dirty="0" smtClean="0"/>
              <a:t>Atributo:</a:t>
            </a:r>
            <a:r>
              <a:rPr lang="pt-PT" sz="1400" dirty="0" smtClean="0"/>
              <a:t> Facilidade em adicionar uma aula a um curso.</a:t>
            </a:r>
            <a:endParaRPr lang="en-US" sz="1400" dirty="0" smtClean="0"/>
          </a:p>
          <a:p>
            <a:pPr>
              <a:spcBef>
                <a:spcPts val="1400"/>
              </a:spcBef>
            </a:pPr>
            <a:r>
              <a:rPr lang="pt-PT" sz="1400" b="1" dirty="0" smtClean="0"/>
              <a:t>Medida 1</a:t>
            </a:r>
            <a:r>
              <a:rPr lang="pt-PT" sz="1400" b="1" dirty="0" smtClean="0"/>
              <a:t>: </a:t>
            </a:r>
            <a:r>
              <a:rPr lang="pt-PT" sz="1400" dirty="0"/>
              <a:t>Tempo que demora a identificar e selecionar a secção:  </a:t>
            </a:r>
            <a:r>
              <a:rPr lang="pt-PT" sz="1400" dirty="0" smtClean="0"/>
              <a:t>“Cursos que </a:t>
            </a:r>
            <a:r>
              <a:rPr lang="pt-PT" sz="1400" dirty="0" err="1"/>
              <a:t>Leccionar</a:t>
            </a:r>
            <a:r>
              <a:rPr lang="pt-PT" sz="1400" dirty="0"/>
              <a:t>” </a:t>
            </a:r>
            <a:r>
              <a:rPr lang="pt-PT" sz="1400" dirty="0">
                <a:sym typeface="Wingdings"/>
              </a:rPr>
              <a:t> </a:t>
            </a:r>
            <a:r>
              <a:rPr lang="pt-PT" sz="1400" dirty="0"/>
              <a:t>”Curso de Agricultura” </a:t>
            </a:r>
            <a:r>
              <a:rPr lang="pt-PT" sz="1400" dirty="0">
                <a:sym typeface="Wingdings"/>
              </a:rPr>
              <a:t> </a:t>
            </a:r>
            <a:r>
              <a:rPr lang="pt-PT" sz="1400" dirty="0"/>
              <a:t>“Adicionar Aula” e preencher os dados sobre a nova aula.</a:t>
            </a:r>
          </a:p>
          <a:p>
            <a:pPr>
              <a:spcBef>
                <a:spcPts val="1400"/>
              </a:spcBef>
            </a:pPr>
            <a:r>
              <a:rPr lang="pt-PT" sz="1400" b="1" dirty="0" smtClean="0"/>
              <a:t>Medida </a:t>
            </a:r>
            <a:r>
              <a:rPr lang="pt-PT" sz="1400" b="1" dirty="0" smtClean="0"/>
              <a:t>2: </a:t>
            </a:r>
            <a:r>
              <a:rPr lang="pt-PT" sz="1400" dirty="0" smtClean="0"/>
              <a:t>N</a:t>
            </a:r>
            <a:r>
              <a:rPr lang="pt-PT" sz="1400" dirty="0" smtClean="0"/>
              <a:t>úmero</a:t>
            </a:r>
            <a:r>
              <a:rPr lang="pt-PT" sz="1400" dirty="0" smtClean="0"/>
              <a:t> </a:t>
            </a:r>
            <a:r>
              <a:rPr lang="pt-PT" sz="1400" dirty="0"/>
              <a:t>de erros cometidos</a:t>
            </a:r>
            <a:r>
              <a:rPr lang="pt-PT" sz="1400" dirty="0" smtClean="0"/>
              <a:t>.</a:t>
            </a:r>
            <a:endParaRPr lang="pt-PT" sz="1400" b="1" dirty="0" smtClean="0"/>
          </a:p>
          <a:p>
            <a:pPr>
              <a:spcBef>
                <a:spcPts val="1400"/>
              </a:spcBef>
            </a:pPr>
            <a:r>
              <a:rPr lang="pt-PT" sz="1400" b="1" dirty="0" smtClean="0"/>
              <a:t>Medida </a:t>
            </a:r>
            <a:r>
              <a:rPr lang="pt-PT" sz="1400" b="1" dirty="0"/>
              <a:t>3</a:t>
            </a:r>
            <a:r>
              <a:rPr lang="pt-PT" sz="1400" b="1" dirty="0" smtClean="0"/>
              <a:t>: </a:t>
            </a:r>
            <a:r>
              <a:rPr lang="pt-PT" sz="1400" dirty="0" smtClean="0"/>
              <a:t>N</a:t>
            </a:r>
            <a:r>
              <a:rPr lang="pt-PT" sz="1400" dirty="0" smtClean="0"/>
              <a:t>úmero</a:t>
            </a:r>
            <a:r>
              <a:rPr lang="pt-PT" sz="1400" dirty="0" smtClean="0"/>
              <a:t> </a:t>
            </a:r>
            <a:r>
              <a:rPr lang="pt-PT" sz="1400" dirty="0" smtClean="0"/>
              <a:t>de cliques feitos até concluir tarefa.</a:t>
            </a:r>
            <a:endParaRPr lang="en-US" sz="1400" dirty="0" smtClean="0"/>
          </a:p>
          <a:p>
            <a:pPr>
              <a:spcBef>
                <a:spcPts val="1400"/>
              </a:spcBef>
            </a:pPr>
            <a:r>
              <a:rPr lang="pt-PT" sz="1400" b="1" dirty="0" smtClean="0"/>
              <a:t>Método da Medição: </a:t>
            </a:r>
            <a:r>
              <a:rPr lang="pt-PT" sz="1400" dirty="0"/>
              <a:t>Na página dedicada ao curso (usando o exemplo anterior da agricultura), clicar no botão “Adicionar Aula”. De seguida, basta escrever um excerto sobre o conteúdo da aula, informação quanto ao tempo da mesma e fazer um </a:t>
            </a:r>
            <a:r>
              <a:rPr lang="pt-PT" sz="1400" dirty="0" err="1"/>
              <a:t>upload</a:t>
            </a:r>
            <a:r>
              <a:rPr lang="pt-PT" sz="1400" dirty="0"/>
              <a:t> da vídeo-aula gravada</a:t>
            </a:r>
            <a:r>
              <a:rPr lang="pt-PT" sz="1400" dirty="0" smtClean="0"/>
              <a:t>.</a:t>
            </a:r>
            <a:endParaRPr lang="en-US" sz="1400" dirty="0" smtClean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</p:spPr>
        <p:txBody>
          <a:bodyPr/>
          <a:lstStyle/>
          <a:p>
            <a:r>
              <a:rPr lang="pt-PT" dirty="0"/>
              <a:t>Testes de Usabilidade </a:t>
            </a:r>
            <a:r>
              <a:rPr lang="pt-PT" dirty="0" smtClean="0"/>
              <a:t>		</a:t>
            </a:r>
            <a:r>
              <a:rPr lang="pt-PT" dirty="0"/>
              <a:t>8</a:t>
            </a:r>
            <a:r>
              <a:rPr lang="pt-PT" dirty="0" smtClean="0"/>
              <a:t>/8</a:t>
            </a:r>
            <a:endParaRPr lang="pt-PT" dirty="0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34454"/>
              </p:ext>
            </p:extLst>
          </p:nvPr>
        </p:nvGraphicFramePr>
        <p:xfrm>
          <a:off x="700176" y="4487105"/>
          <a:ext cx="7354610" cy="21413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1728"/>
                <a:gridCol w="2501153"/>
                <a:gridCol w="1734671"/>
                <a:gridCol w="2017058"/>
              </a:tblGrid>
              <a:tr h="392711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Tempo (Medida</a:t>
                      </a:r>
                      <a:r>
                        <a:rPr lang="pt-PT" sz="1400" baseline="0" dirty="0" smtClean="0"/>
                        <a:t> 1)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Erros (Medida</a:t>
                      </a:r>
                      <a:r>
                        <a:rPr lang="pt-PT" sz="1400" baseline="0" dirty="0" smtClean="0"/>
                        <a:t> 2)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Cliques (Medida</a:t>
                      </a:r>
                      <a:r>
                        <a:rPr lang="pt-PT" sz="1400" baseline="0" dirty="0" smtClean="0"/>
                        <a:t> 3)</a:t>
                      </a:r>
                      <a:endParaRPr lang="pt-PT" sz="1400" dirty="0"/>
                    </a:p>
                  </a:txBody>
                  <a:tcPr/>
                </a:tc>
              </a:tr>
              <a:tr h="362589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smtClean="0"/>
                        <a:t>Professor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Actual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3 minutos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9</a:t>
                      </a:r>
                      <a:endParaRPr lang="pt-PT" sz="1400" b="0" dirty="0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Aceitável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 minutos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</a:t>
                      </a:r>
                      <a:endParaRPr lang="pt-PT" sz="1400" dirty="0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Objectivo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 minutos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8</a:t>
                      </a:r>
                      <a:endParaRPr lang="pt-PT" sz="1400" dirty="0"/>
                    </a:p>
                  </a:txBody>
                  <a:tcPr/>
                </a:tc>
              </a:tr>
              <a:tr h="376039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Ideal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 minuto</a:t>
                      </a:r>
                      <a:r>
                        <a:rPr lang="pt-PT" sz="1400" baseline="0" dirty="0" smtClean="0"/>
                        <a:t> e 30 segundos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6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517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612341" y="4839820"/>
            <a:ext cx="4253752" cy="1776133"/>
          </a:xfrm>
        </p:spPr>
        <p:txBody>
          <a:bodyPr>
            <a:normAutofit fontScale="90000"/>
          </a:bodyPr>
          <a:lstStyle/>
          <a:p>
            <a:r>
              <a:rPr lang="pt-PT" dirty="0" smtClean="0"/>
              <a:t>Tarefas mais importantes e representativas da nossa plataforma</a:t>
            </a:r>
            <a:endParaRPr lang="pt-PT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341" y="206188"/>
            <a:ext cx="4253752" cy="2174837"/>
          </a:xfrm>
          <a:prstGeom prst="rect">
            <a:avLst/>
          </a:prstGeom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1008528" y="1800000"/>
            <a:ext cx="2891119" cy="116205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6000" smtClean="0">
                <a:solidFill>
                  <a:schemeClr val="bg1"/>
                </a:solidFill>
              </a:rPr>
              <a:t>Tarefas</a:t>
            </a:r>
            <a:endParaRPr lang="pt-PT" sz="6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57934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2252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91669" y="2571750"/>
            <a:ext cx="2891119" cy="1162050"/>
          </a:xfrm>
        </p:spPr>
        <p:txBody>
          <a:bodyPr>
            <a:normAutofit/>
          </a:bodyPr>
          <a:lstStyle/>
          <a:p>
            <a:r>
              <a:rPr lang="pt-PT" sz="6000" smtClean="0"/>
              <a:t>Tarefas</a:t>
            </a:r>
            <a:endParaRPr lang="pt-PT" sz="600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4168775" y="1290918"/>
            <a:ext cx="4597399" cy="4835245"/>
          </a:xfrm>
        </p:spPr>
        <p:txBody>
          <a:bodyPr>
            <a:normAutofit/>
          </a:bodyPr>
          <a:lstStyle/>
          <a:p>
            <a:r>
              <a:rPr lang="pt-PT" sz="2000" dirty="0"/>
              <a:t>Criar Conta</a:t>
            </a:r>
          </a:p>
          <a:p>
            <a:r>
              <a:rPr lang="pt-PT" sz="2000" dirty="0"/>
              <a:t>Entrar na conta (login)</a:t>
            </a:r>
          </a:p>
          <a:p>
            <a:r>
              <a:rPr lang="pt-PT" sz="2000" dirty="0"/>
              <a:t>Pesquisar curso por nome</a:t>
            </a:r>
          </a:p>
          <a:p>
            <a:r>
              <a:rPr lang="pt-PT" sz="2000" dirty="0"/>
              <a:t>Inscrever no Curso</a:t>
            </a:r>
          </a:p>
          <a:p>
            <a:r>
              <a:rPr lang="pt-PT" sz="2000" dirty="0"/>
              <a:t>Iniciar a Visualização do vídeo</a:t>
            </a:r>
          </a:p>
          <a:p>
            <a:r>
              <a:rPr lang="pt-PT" sz="2000" dirty="0"/>
              <a:t>Ver perfil da conta</a:t>
            </a:r>
          </a:p>
          <a:p>
            <a:r>
              <a:rPr lang="pt-PT" sz="2000" dirty="0"/>
              <a:t>Criar Curso</a:t>
            </a:r>
          </a:p>
          <a:p>
            <a:r>
              <a:rPr lang="pt-PT" sz="2000" dirty="0"/>
              <a:t>Adicionar Aulas</a:t>
            </a:r>
          </a:p>
          <a:p>
            <a:endParaRPr lang="pt-PT" sz="1600" dirty="0"/>
          </a:p>
        </p:txBody>
      </p:sp>
    </p:spTree>
    <p:extLst>
      <p:ext uri="{BB962C8B-B14F-4D97-AF65-F5344CB8AC3E}">
        <p14:creationId xmlns:p14="http://schemas.microsoft.com/office/powerpoint/2010/main" val="619718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625788" y="4760259"/>
            <a:ext cx="4213412" cy="1627093"/>
          </a:xfrm>
        </p:spPr>
        <p:txBody>
          <a:bodyPr>
            <a:normAutofit/>
          </a:bodyPr>
          <a:lstStyle/>
          <a:p>
            <a:r>
              <a:rPr lang="pt-PT" dirty="0" smtClean="0"/>
              <a:t>Especificaç</a:t>
            </a:r>
            <a:r>
              <a:rPr lang="pt-PT" dirty="0" smtClean="0"/>
              <a:t>ão dos testes de usabilidade para cada tarefa</a:t>
            </a:r>
            <a:endParaRPr lang="pt-PT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5788" y="2353235"/>
            <a:ext cx="2084294" cy="2084294"/>
          </a:xfrm>
          <a:prstGeom prst="rect">
            <a:avLst/>
          </a:prstGeom>
        </p:spPr>
      </p:pic>
      <p:sp>
        <p:nvSpPr>
          <p:cNvPr id="6" name="Marcador de Posição do Texto 5"/>
          <p:cNvSpPr txBox="1">
            <a:spLocks/>
          </p:cNvSpPr>
          <p:nvPr/>
        </p:nvSpPr>
        <p:spPr>
          <a:xfrm>
            <a:off x="271389" y="1417185"/>
            <a:ext cx="4199021" cy="197819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5400" smtClean="0">
                <a:solidFill>
                  <a:schemeClr val="bg1"/>
                </a:solidFill>
              </a:rPr>
              <a:t>Testes de usabilidade</a:t>
            </a:r>
            <a:endParaRPr lang="pt-PT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24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Testes de Usabilidade		</a:t>
            </a:r>
            <a:r>
              <a:rPr lang="pt-PT" dirty="0" smtClean="0"/>
              <a:t>1/8</a:t>
            </a:r>
            <a:endParaRPr lang="pt-PT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98473" y="1214717"/>
            <a:ext cx="7556313" cy="838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sz="2400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Criar conta</a:t>
            </a:r>
            <a:endParaRPr lang="pt-PT" sz="2400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24493"/>
              </p:ext>
            </p:extLst>
          </p:nvPr>
        </p:nvGraphicFramePr>
        <p:xfrm>
          <a:off x="801916" y="4531662"/>
          <a:ext cx="7127796" cy="20458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4765"/>
                <a:gridCol w="968189"/>
                <a:gridCol w="968189"/>
                <a:gridCol w="880782"/>
                <a:gridCol w="995971"/>
                <a:gridCol w="952587"/>
                <a:gridCol w="1087313"/>
              </a:tblGrid>
              <a:tr h="336655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Tempo (Medida</a:t>
                      </a:r>
                      <a:r>
                        <a:rPr lang="pt-PT" sz="1400" baseline="0" dirty="0" smtClean="0"/>
                        <a:t> 1)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Erros (Medida</a:t>
                      </a:r>
                      <a:r>
                        <a:rPr lang="pt-PT" sz="1400" baseline="0" dirty="0" smtClean="0"/>
                        <a:t> 2)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Cliques (Medida</a:t>
                      </a:r>
                      <a:r>
                        <a:rPr lang="pt-PT" sz="1400" baseline="0" dirty="0" smtClean="0"/>
                        <a:t> 3)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62589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smtClean="0"/>
                        <a:t>Professor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Actual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3 </a:t>
                      </a:r>
                      <a:r>
                        <a:rPr lang="pt-PT" sz="1400" b="0" dirty="0" smtClean="0"/>
                        <a:t>minutos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 minuto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3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b="0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5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Aceitável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 minutos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Objectivo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 minuto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Ideal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30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Marcador de Posição de Conteúdo 2"/>
          <p:cNvSpPr>
            <a:spLocks noGrp="1"/>
          </p:cNvSpPr>
          <p:nvPr>
            <p:ph idx="1"/>
          </p:nvPr>
        </p:nvSpPr>
        <p:spPr>
          <a:xfrm>
            <a:off x="498473" y="1949823"/>
            <a:ext cx="8349692" cy="2716305"/>
          </a:xfrm>
        </p:spPr>
        <p:txBody>
          <a:bodyPr>
            <a:noAutofit/>
          </a:bodyPr>
          <a:lstStyle/>
          <a:p>
            <a:r>
              <a:rPr lang="pt-PT" sz="1400" b="1" dirty="0" smtClean="0">
                <a:solidFill>
                  <a:schemeClr val="accent1"/>
                </a:solidFill>
              </a:rPr>
              <a:t>Atributo: 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/>
              <a:t>Facilidade em criar conta com pouca experiência</a:t>
            </a:r>
            <a:endParaRPr lang="en-US" sz="1400" dirty="0"/>
          </a:p>
          <a:p>
            <a:r>
              <a:rPr lang="pt-PT" sz="1400" b="1" dirty="0" smtClean="0">
                <a:solidFill>
                  <a:schemeClr val="accent1"/>
                </a:solidFill>
              </a:rPr>
              <a:t>Medida 1: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 smtClean="0"/>
              <a:t> Tempo até concluir o registo, excluindo o preenchimento de cada campo.</a:t>
            </a:r>
          </a:p>
          <a:p>
            <a:r>
              <a:rPr lang="pt-PT" sz="1400" b="1" dirty="0">
                <a:solidFill>
                  <a:schemeClr val="accent1"/>
                </a:solidFill>
              </a:rPr>
              <a:t>Medida </a:t>
            </a:r>
            <a:r>
              <a:rPr lang="pt-PT" sz="1400" b="1" dirty="0" smtClean="0">
                <a:solidFill>
                  <a:schemeClr val="accent1"/>
                </a:solidFill>
              </a:rPr>
              <a:t>2: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 smtClean="0"/>
              <a:t> </a:t>
            </a:r>
            <a:r>
              <a:rPr lang="pt-PT" sz="1400" dirty="0"/>
              <a:t>Número de erros cometidos até iniciar o </a:t>
            </a:r>
            <a:r>
              <a:rPr lang="pt-PT" sz="1400" dirty="0" smtClean="0"/>
              <a:t>registo</a:t>
            </a:r>
          </a:p>
          <a:p>
            <a:r>
              <a:rPr lang="pt-PT" sz="1400" b="1" dirty="0" smtClean="0">
                <a:solidFill>
                  <a:schemeClr val="accent1"/>
                </a:solidFill>
              </a:rPr>
              <a:t>Medida 3: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 smtClean="0"/>
              <a:t> Número </a:t>
            </a:r>
            <a:r>
              <a:rPr lang="pt-PT" sz="1400" dirty="0"/>
              <a:t>de cliques necessários </a:t>
            </a:r>
            <a:endParaRPr lang="pt-PT" sz="1400" dirty="0" smtClean="0"/>
          </a:p>
          <a:p>
            <a:r>
              <a:rPr lang="pt-PT" sz="1400" b="1" dirty="0" smtClean="0">
                <a:solidFill>
                  <a:schemeClr val="accent1"/>
                </a:solidFill>
              </a:rPr>
              <a:t>Método de medição: </a:t>
            </a:r>
            <a:r>
              <a:rPr lang="pt-PT" sz="1400" dirty="0" smtClean="0"/>
              <a:t> Criar uma conta de aluno para o Aníbal Silva, com o nome de utilizador </a:t>
            </a:r>
            <a:r>
              <a:rPr lang="pt-PT" sz="1400" i="1" dirty="0" smtClean="0"/>
              <a:t>“presidente”</a:t>
            </a:r>
            <a:r>
              <a:rPr lang="pt-PT" sz="1400" dirty="0" smtClean="0"/>
              <a:t>, password </a:t>
            </a:r>
            <a:r>
              <a:rPr lang="pt-PT" sz="1400" i="1" dirty="0" smtClean="0"/>
              <a:t>“maria”</a:t>
            </a:r>
            <a:r>
              <a:rPr lang="pt-PT" sz="1400" dirty="0" smtClean="0"/>
              <a:t>, e como método de contacto o e-mail “</a:t>
            </a:r>
            <a:r>
              <a:rPr lang="pt-PT" sz="1400" dirty="0" err="1" smtClean="0"/>
              <a:t>belem@presidencia.pt</a:t>
            </a:r>
            <a:r>
              <a:rPr lang="pt-PT" sz="1400" dirty="0" smtClean="0"/>
              <a:t>”.</a:t>
            </a:r>
          </a:p>
          <a:p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51450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41" y="403412"/>
            <a:ext cx="4105835" cy="420653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624" y="403412"/>
            <a:ext cx="4025152" cy="4123873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076" y="2017058"/>
            <a:ext cx="4383800" cy="4491318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457200" y="403412"/>
            <a:ext cx="309700" cy="369332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pt-PT" b="1" smtClean="0"/>
              <a:t>1</a:t>
            </a:r>
            <a:endParaRPr lang="pt-PT" b="1"/>
          </a:p>
        </p:txBody>
      </p:sp>
      <p:sp>
        <p:nvSpPr>
          <p:cNvPr id="6" name="CaixaDeTexto 5"/>
          <p:cNvSpPr txBox="1"/>
          <p:nvPr/>
        </p:nvSpPr>
        <p:spPr>
          <a:xfrm>
            <a:off x="2371582" y="2137347"/>
            <a:ext cx="311304" cy="369332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pt-PT" b="1" dirty="0"/>
              <a:t>2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5079970" y="525634"/>
            <a:ext cx="311304" cy="369332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pt-PT" b="1" dirty="0" smtClean="0"/>
              <a:t>3</a:t>
            </a:r>
            <a:endParaRPr lang="pt-PT" b="1" dirty="0"/>
          </a:p>
        </p:txBody>
      </p:sp>
      <p:sp>
        <p:nvSpPr>
          <p:cNvPr id="9" name="Oval 8"/>
          <p:cNvSpPr/>
          <p:nvPr/>
        </p:nvSpPr>
        <p:spPr>
          <a:xfrm>
            <a:off x="3718111" y="710300"/>
            <a:ext cx="692524" cy="39908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Oval 9"/>
          <p:cNvSpPr/>
          <p:nvPr/>
        </p:nvSpPr>
        <p:spPr>
          <a:xfrm>
            <a:off x="4091266" y="5604197"/>
            <a:ext cx="830358" cy="590522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Oval 10"/>
          <p:cNvSpPr/>
          <p:nvPr/>
        </p:nvSpPr>
        <p:spPr>
          <a:xfrm>
            <a:off x="7544919" y="1057392"/>
            <a:ext cx="477372" cy="18466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07018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Testes de Usabilidade </a:t>
            </a:r>
            <a:r>
              <a:rPr lang="pt-PT" dirty="0" smtClean="0"/>
              <a:t>		</a:t>
            </a:r>
            <a:r>
              <a:rPr lang="pt-PT" dirty="0" smtClean="0"/>
              <a:t>2/8</a:t>
            </a:r>
            <a:endParaRPr lang="pt-PT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98473" y="1214717"/>
            <a:ext cx="7556313" cy="838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sz="2400" dirty="0" smtClean="0">
                <a:solidFill>
                  <a:schemeClr val="bg1">
                    <a:lumMod val="65000"/>
                  </a:schemeClr>
                </a:solidFill>
                <a:latin typeface="+mj-lt"/>
              </a:rPr>
              <a:t>Entrar na conta (login)</a:t>
            </a:r>
            <a:endParaRPr lang="pt-PT" sz="2400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  <p:sp>
        <p:nvSpPr>
          <p:cNvPr id="10" name="Marcador de Posição de Conteúdo 2"/>
          <p:cNvSpPr>
            <a:spLocks noGrp="1"/>
          </p:cNvSpPr>
          <p:nvPr>
            <p:ph idx="1"/>
          </p:nvPr>
        </p:nvSpPr>
        <p:spPr>
          <a:xfrm>
            <a:off x="498473" y="1905001"/>
            <a:ext cx="8349692" cy="2263588"/>
          </a:xfrm>
        </p:spPr>
        <p:txBody>
          <a:bodyPr>
            <a:noAutofit/>
          </a:bodyPr>
          <a:lstStyle/>
          <a:p>
            <a:pPr lvl="0"/>
            <a:r>
              <a:rPr lang="pt-PT" sz="1400" b="1" dirty="0">
                <a:solidFill>
                  <a:schemeClr val="accent1"/>
                </a:solidFill>
              </a:rPr>
              <a:t>Atributo:</a:t>
            </a:r>
            <a:r>
              <a:rPr lang="pt-PT" sz="1400" dirty="0">
                <a:solidFill>
                  <a:schemeClr val="accent1"/>
                </a:solidFill>
              </a:rPr>
              <a:t> </a:t>
            </a:r>
            <a:r>
              <a:rPr lang="pt-PT" sz="1400" dirty="0"/>
              <a:t>Facilidade em entrar na conta do utilizador (LOGIN)</a:t>
            </a:r>
            <a:endParaRPr lang="en-US" sz="1400" dirty="0"/>
          </a:p>
          <a:p>
            <a:r>
              <a:rPr lang="pt-PT" sz="1400" b="1" dirty="0">
                <a:solidFill>
                  <a:schemeClr val="accent1"/>
                </a:solidFill>
              </a:rPr>
              <a:t>Medida 1:</a:t>
            </a:r>
            <a:r>
              <a:rPr lang="pt-PT" sz="1400" dirty="0">
                <a:solidFill>
                  <a:schemeClr val="accent1"/>
                </a:solidFill>
              </a:rPr>
              <a:t> </a:t>
            </a:r>
            <a:r>
              <a:rPr lang="pt-PT" sz="1400" dirty="0" smtClean="0"/>
              <a:t>Tempo </a:t>
            </a:r>
            <a:r>
              <a:rPr lang="pt-PT" sz="1400" dirty="0"/>
              <a:t>que demora a identificar e selecionar o botão de “Entrar na conta</a:t>
            </a:r>
            <a:r>
              <a:rPr lang="pt-PT" sz="1400" dirty="0" smtClean="0"/>
              <a:t>”</a:t>
            </a:r>
            <a:endParaRPr lang="en-US" sz="1400" dirty="0"/>
          </a:p>
          <a:p>
            <a:pPr lvl="0"/>
            <a:r>
              <a:rPr lang="pt-PT" sz="1400" b="1" dirty="0">
                <a:solidFill>
                  <a:schemeClr val="accent1"/>
                </a:solidFill>
              </a:rPr>
              <a:t>Medida 2: </a:t>
            </a:r>
            <a:r>
              <a:rPr lang="pt-PT" sz="1400" dirty="0"/>
              <a:t>Número de erros cometidos</a:t>
            </a:r>
            <a:endParaRPr lang="pt-PT" sz="1400" dirty="0" smtClean="0"/>
          </a:p>
          <a:p>
            <a:r>
              <a:rPr lang="pt-PT" sz="1400" b="1" dirty="0">
                <a:solidFill>
                  <a:schemeClr val="accent1"/>
                </a:solidFill>
              </a:rPr>
              <a:t>Medida </a:t>
            </a:r>
            <a:r>
              <a:rPr lang="pt-PT" sz="1400" b="1" dirty="0" smtClean="0">
                <a:solidFill>
                  <a:schemeClr val="accent1"/>
                </a:solidFill>
              </a:rPr>
              <a:t>3:</a:t>
            </a:r>
            <a:r>
              <a:rPr lang="pt-PT" sz="1400" dirty="0" smtClean="0">
                <a:solidFill>
                  <a:schemeClr val="accent1"/>
                </a:solidFill>
              </a:rPr>
              <a:t> </a:t>
            </a:r>
            <a:r>
              <a:rPr lang="pt-PT" sz="1400" dirty="0" smtClean="0"/>
              <a:t> </a:t>
            </a:r>
            <a:r>
              <a:rPr lang="pt-PT" sz="1400" dirty="0"/>
              <a:t>Número de cliques necessários </a:t>
            </a:r>
            <a:endParaRPr lang="en-US" sz="1400" dirty="0"/>
          </a:p>
          <a:p>
            <a:pPr lvl="0"/>
            <a:r>
              <a:rPr lang="pt-PT" sz="1400" b="1" dirty="0">
                <a:solidFill>
                  <a:schemeClr val="accent1"/>
                </a:solidFill>
              </a:rPr>
              <a:t>Método da Medição:</a:t>
            </a:r>
            <a:r>
              <a:rPr lang="pt-PT" sz="1400" dirty="0">
                <a:solidFill>
                  <a:schemeClr val="accent1"/>
                </a:solidFill>
              </a:rPr>
              <a:t> </a:t>
            </a:r>
            <a:r>
              <a:rPr lang="pt-PT" sz="1400" dirty="0"/>
              <a:t>Carregar no botão “Entrar na Conta”, para entrar na sua conta e preencher os campos: “Nome de utilizador” e “Palavra Chave”.</a:t>
            </a:r>
            <a:endParaRPr lang="en-US" sz="1400" dirty="0"/>
          </a:p>
          <a:p>
            <a:endParaRPr lang="pt-BR" sz="1400" dirty="0"/>
          </a:p>
        </p:txBody>
      </p:sp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626339"/>
              </p:ext>
            </p:extLst>
          </p:nvPr>
        </p:nvGraphicFramePr>
        <p:xfrm>
          <a:off x="700176" y="4544152"/>
          <a:ext cx="7354610" cy="20852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1728"/>
                <a:gridCol w="1237129"/>
                <a:gridCol w="1264024"/>
                <a:gridCol w="739588"/>
                <a:gridCol w="995083"/>
                <a:gridCol w="874060"/>
                <a:gridCol w="1142998"/>
              </a:tblGrid>
              <a:tr h="336655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Tempo (Medida</a:t>
                      </a:r>
                      <a:r>
                        <a:rPr lang="pt-PT" sz="1400" baseline="0" dirty="0" smtClean="0"/>
                        <a:t> 1)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Erros (Medida</a:t>
                      </a:r>
                      <a:r>
                        <a:rPr lang="pt-PT" sz="1400" baseline="0" dirty="0" smtClean="0"/>
                        <a:t> 2)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Cliques (Medida</a:t>
                      </a:r>
                      <a:r>
                        <a:rPr lang="pt-PT" sz="1400" baseline="0" dirty="0" smtClean="0"/>
                        <a:t> 3)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62589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smtClean="0"/>
                        <a:t>Professor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Actual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10</a:t>
                      </a:r>
                      <a:r>
                        <a:rPr lang="pt-PT" sz="1400" b="0" baseline="0" dirty="0" smtClean="0"/>
                        <a:t> segundos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6 segundos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b="0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2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Aceitável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30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Objectivo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15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76039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Ideal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9260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77" y="338431"/>
            <a:ext cx="4591602" cy="4704216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188" y="1949823"/>
            <a:ext cx="4529718" cy="4640814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457200" y="403412"/>
            <a:ext cx="309700" cy="369332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pt-PT" b="1" smtClean="0"/>
              <a:t>1</a:t>
            </a:r>
            <a:endParaRPr lang="pt-PT" b="1"/>
          </a:p>
        </p:txBody>
      </p:sp>
      <p:sp>
        <p:nvSpPr>
          <p:cNvPr id="5" name="CaixaDeTexto 4"/>
          <p:cNvSpPr txBox="1"/>
          <p:nvPr/>
        </p:nvSpPr>
        <p:spPr>
          <a:xfrm>
            <a:off x="4267200" y="2061883"/>
            <a:ext cx="309700" cy="369332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pt-PT" b="1" dirty="0" smtClean="0"/>
              <a:t>2</a:t>
            </a:r>
            <a:endParaRPr lang="pt-PT" b="1" dirty="0"/>
          </a:p>
        </p:txBody>
      </p:sp>
      <p:sp>
        <p:nvSpPr>
          <p:cNvPr id="6" name="Oval 5"/>
          <p:cNvSpPr/>
          <p:nvPr/>
        </p:nvSpPr>
        <p:spPr>
          <a:xfrm>
            <a:off x="3398860" y="705509"/>
            <a:ext cx="868340" cy="406638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Oval 6"/>
          <p:cNvSpPr/>
          <p:nvPr/>
        </p:nvSpPr>
        <p:spPr>
          <a:xfrm>
            <a:off x="5974323" y="3890485"/>
            <a:ext cx="950911" cy="573937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6554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Testes de Usabilidade </a:t>
            </a:r>
            <a:r>
              <a:rPr lang="pt-PT" dirty="0" smtClean="0"/>
              <a:t>		</a:t>
            </a:r>
            <a:r>
              <a:rPr lang="pt-PT" dirty="0" smtClean="0"/>
              <a:t>3/8</a:t>
            </a:r>
            <a:endParaRPr lang="pt-PT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98473" y="1147482"/>
            <a:ext cx="7556313" cy="838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sz="2400" dirty="0">
                <a:solidFill>
                  <a:schemeClr val="bg1">
                    <a:lumMod val="65000"/>
                  </a:schemeClr>
                </a:solidFill>
              </a:rPr>
              <a:t>Pesquisar curso pelo nome</a:t>
            </a:r>
          </a:p>
        </p:txBody>
      </p:sp>
      <p:sp>
        <p:nvSpPr>
          <p:cNvPr id="10" name="Marcador de Posição de Conteúdo 2"/>
          <p:cNvSpPr>
            <a:spLocks noGrp="1"/>
          </p:cNvSpPr>
          <p:nvPr>
            <p:ph idx="1"/>
          </p:nvPr>
        </p:nvSpPr>
        <p:spPr>
          <a:xfrm>
            <a:off x="498473" y="1842247"/>
            <a:ext cx="8228668" cy="2757692"/>
          </a:xfrm>
        </p:spPr>
        <p:txBody>
          <a:bodyPr>
            <a:noAutofit/>
          </a:bodyPr>
          <a:lstStyle/>
          <a:p>
            <a:pPr lvl="0">
              <a:spcBef>
                <a:spcPts val="1400"/>
              </a:spcBef>
            </a:pPr>
            <a:r>
              <a:rPr lang="pt-PT" sz="1400" b="1" dirty="0">
                <a:solidFill>
                  <a:schemeClr val="accent1"/>
                </a:solidFill>
              </a:rPr>
              <a:t>Atributo:</a:t>
            </a:r>
            <a:r>
              <a:rPr lang="pt-PT" sz="1400" dirty="0">
                <a:solidFill>
                  <a:schemeClr val="accent1"/>
                </a:solidFill>
              </a:rPr>
              <a:t> </a:t>
            </a:r>
            <a:r>
              <a:rPr lang="pt-PT" sz="1400" dirty="0"/>
              <a:t>Facilidade em pesquisar um curso pelo nome</a:t>
            </a:r>
            <a:endParaRPr lang="en-US" sz="1400" dirty="0"/>
          </a:p>
          <a:p>
            <a:pPr>
              <a:spcBef>
                <a:spcPts val="1400"/>
              </a:spcBef>
            </a:pPr>
            <a:r>
              <a:rPr lang="pt-PT" sz="1400" b="1" dirty="0">
                <a:solidFill>
                  <a:schemeClr val="accent1"/>
                </a:solidFill>
              </a:rPr>
              <a:t>Medida </a:t>
            </a:r>
            <a:r>
              <a:rPr lang="pt-PT" sz="1400" b="1" dirty="0" smtClean="0">
                <a:solidFill>
                  <a:schemeClr val="accent1"/>
                </a:solidFill>
              </a:rPr>
              <a:t>1: </a:t>
            </a:r>
            <a:r>
              <a:rPr lang="pt-PT" sz="1400" dirty="0"/>
              <a:t>Tempo que demora a identificar e selecionar a zona de escrita para a pesquisa dos cursos por nome (“Pesquisa por nome”), sem contar com o tempo que demora a escrever o nome do curso</a:t>
            </a:r>
            <a:r>
              <a:rPr lang="pt-PT" sz="1400" dirty="0" smtClean="0"/>
              <a:t>.</a:t>
            </a:r>
            <a:endParaRPr lang="en-US" sz="1400" dirty="0"/>
          </a:p>
          <a:p>
            <a:pPr lvl="0">
              <a:spcBef>
                <a:spcPts val="1400"/>
              </a:spcBef>
            </a:pPr>
            <a:r>
              <a:rPr lang="pt-PT" sz="1400" b="1" dirty="0">
                <a:solidFill>
                  <a:schemeClr val="accent1"/>
                </a:solidFill>
              </a:rPr>
              <a:t>Medida 2: </a:t>
            </a:r>
            <a:r>
              <a:rPr lang="pt-PT" sz="1400" b="1" dirty="0">
                <a:solidFill>
                  <a:schemeClr val="accent1"/>
                </a:solidFill>
              </a:rPr>
              <a:t> </a:t>
            </a:r>
            <a:r>
              <a:rPr lang="pt-PT" sz="1400" dirty="0"/>
              <a:t>Número de erros cometidos</a:t>
            </a:r>
          </a:p>
          <a:p>
            <a:pPr lvl="0">
              <a:spcBef>
                <a:spcPts val="1400"/>
              </a:spcBef>
            </a:pPr>
            <a:r>
              <a:rPr lang="pt-PT" sz="1400" b="1" dirty="0" smtClean="0">
                <a:solidFill>
                  <a:schemeClr val="accent1"/>
                </a:solidFill>
              </a:rPr>
              <a:t>Medida </a:t>
            </a:r>
            <a:r>
              <a:rPr lang="pt-PT" sz="1400" b="1" dirty="0">
                <a:solidFill>
                  <a:schemeClr val="accent1"/>
                </a:solidFill>
              </a:rPr>
              <a:t>3:</a:t>
            </a:r>
            <a:r>
              <a:rPr lang="pt-PT" sz="1400" dirty="0">
                <a:solidFill>
                  <a:schemeClr val="accent1"/>
                </a:solidFill>
              </a:rPr>
              <a:t> </a:t>
            </a:r>
            <a:r>
              <a:rPr lang="pt-PT" sz="1400" dirty="0"/>
              <a:t> Número de cliques necessários </a:t>
            </a:r>
            <a:endParaRPr lang="en-US" sz="1400" dirty="0"/>
          </a:p>
          <a:p>
            <a:pPr lvl="0">
              <a:spcBef>
                <a:spcPts val="1400"/>
              </a:spcBef>
            </a:pPr>
            <a:r>
              <a:rPr lang="pt-PT" sz="1400" b="1" dirty="0">
                <a:solidFill>
                  <a:schemeClr val="accent1"/>
                </a:solidFill>
              </a:rPr>
              <a:t>Método da Medição:</a:t>
            </a:r>
            <a:r>
              <a:rPr lang="pt-PT" sz="1400" dirty="0">
                <a:solidFill>
                  <a:schemeClr val="accent1"/>
                </a:solidFill>
              </a:rPr>
              <a:t> </a:t>
            </a:r>
            <a:r>
              <a:rPr lang="pt-PT" sz="1400" dirty="0"/>
              <a:t>Identificar o local da “Pesquisa por nome” e colocar o nome do curso “Agricultura - Iniciantes” e selecionar no curso que aparece.</a:t>
            </a:r>
            <a:endParaRPr lang="en-US" sz="1400" dirty="0"/>
          </a:p>
          <a:p>
            <a:pPr>
              <a:spcBef>
                <a:spcPts val="1400"/>
              </a:spcBef>
            </a:pPr>
            <a:endParaRPr lang="pt-BR" sz="1400" dirty="0"/>
          </a:p>
        </p:txBody>
      </p:sp>
      <p:graphicFrame>
        <p:nvGraphicFramePr>
          <p:cNvPr id="7" name="Tabe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4817136"/>
              </p:ext>
            </p:extLst>
          </p:nvPr>
        </p:nvGraphicFramePr>
        <p:xfrm>
          <a:off x="700176" y="4599939"/>
          <a:ext cx="7354610" cy="208076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1728"/>
                <a:gridCol w="1237129"/>
                <a:gridCol w="1264024"/>
                <a:gridCol w="739588"/>
                <a:gridCol w="995083"/>
                <a:gridCol w="874060"/>
                <a:gridCol w="1142998"/>
              </a:tblGrid>
              <a:tr h="332174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Tempo (Medida</a:t>
                      </a:r>
                      <a:r>
                        <a:rPr lang="pt-PT" sz="1400" baseline="0" dirty="0" smtClean="0"/>
                        <a:t> 1)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Erros (Medida</a:t>
                      </a:r>
                      <a:r>
                        <a:rPr lang="pt-PT" sz="1400" baseline="0" dirty="0" smtClean="0"/>
                        <a:t> 2)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Cliques (Medida</a:t>
                      </a:r>
                      <a:r>
                        <a:rPr lang="pt-PT" sz="1400" baseline="0" dirty="0" smtClean="0"/>
                        <a:t> 3)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62589">
                <a:tc>
                  <a:txBody>
                    <a:bodyPr/>
                    <a:lstStyle/>
                    <a:p>
                      <a:pPr algn="ctr"/>
                      <a:endParaRPr lang="pt-PT" sz="1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Professor</a:t>
                      </a:r>
                      <a:endParaRPr lang="pt-PT" sz="1400" dirty="0"/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Aluno</a:t>
                      </a:r>
                      <a:endParaRPr lang="pt-PT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smtClean="0"/>
                        <a:t>Professor</a:t>
                      </a:r>
                    </a:p>
                  </a:txBody>
                  <a:tcPr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Actual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10</a:t>
                      </a:r>
                      <a:r>
                        <a:rPr lang="pt-PT" sz="1400" b="0" baseline="0" dirty="0" smtClean="0"/>
                        <a:t> segundos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6 segundos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0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b="0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b="0" dirty="0" smtClean="0"/>
                        <a:t>4</a:t>
                      </a:r>
                      <a:endParaRPr lang="pt-PT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Aceitável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30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36655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Objectivo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15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  <a:tr h="376039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Ideal</a:t>
                      </a:r>
                      <a:endParaRPr lang="pt-PT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 segundos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400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dvantage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Advantage.thmx</Template>
  <TotalTime>2017</TotalTime>
  <Words>1176</Words>
  <Application>Microsoft Macintosh PowerPoint</Application>
  <PresentationFormat>Apresentação no Ecrã (4:3)</PresentationFormat>
  <Paragraphs>295</Paragraphs>
  <Slides>20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20</vt:i4>
      </vt:variant>
    </vt:vector>
  </HeadingPairs>
  <TitlesOfParts>
    <vt:vector size="24" baseType="lpstr">
      <vt:lpstr>Calibri</vt:lpstr>
      <vt:lpstr>Rockwell</vt:lpstr>
      <vt:lpstr>Wingdings</vt:lpstr>
      <vt:lpstr>Advantage</vt:lpstr>
      <vt:lpstr>Laboratório 8</vt:lpstr>
      <vt:lpstr>Tarefas mais importantes e representativas da nossa plataforma</vt:lpstr>
      <vt:lpstr>Tarefas</vt:lpstr>
      <vt:lpstr>Especificação dos testes de usabilidade para cada tarefa</vt:lpstr>
      <vt:lpstr>Testes de Usabilidade  1/8</vt:lpstr>
      <vt:lpstr>Apresentação do PowerPoint</vt:lpstr>
      <vt:lpstr>Testes de Usabilidade   2/8</vt:lpstr>
      <vt:lpstr>Apresentação do PowerPoint</vt:lpstr>
      <vt:lpstr>Testes de Usabilidade   3/8</vt:lpstr>
      <vt:lpstr>Apresentação do PowerPoint</vt:lpstr>
      <vt:lpstr>Testes de Usabilidade   4/8</vt:lpstr>
      <vt:lpstr>Apresentação do PowerPoint</vt:lpstr>
      <vt:lpstr>Perspectiva dos alunos   5/6</vt:lpstr>
      <vt:lpstr>Apresentação do PowerPoint</vt:lpstr>
      <vt:lpstr>Perspectiva dos alunos   6/6</vt:lpstr>
      <vt:lpstr>Apresentação do PowerPoint</vt:lpstr>
      <vt:lpstr>Testes de Usabilidade   7/8</vt:lpstr>
      <vt:lpstr>Apresentação do PowerPoint</vt:lpstr>
      <vt:lpstr>Testes de Usabilidade   8/8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Laboratório 1</dc:title>
  <dc:creator>Inês</dc:creator>
  <cp:lastModifiedBy>Inês Filipa Coelho dos Santos</cp:lastModifiedBy>
  <cp:revision>188</cp:revision>
  <dcterms:created xsi:type="dcterms:W3CDTF">2015-09-22T22:39:51Z</dcterms:created>
  <dcterms:modified xsi:type="dcterms:W3CDTF">2015-11-19T22:44:25Z</dcterms:modified>
</cp:coreProperties>
</file>

<file path=docProps/thumbnail.jpeg>
</file>